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9" r:id="rId2"/>
    <p:sldId id="281" r:id="rId3"/>
    <p:sldId id="283" r:id="rId4"/>
    <p:sldId id="256" r:id="rId5"/>
    <p:sldId id="272" r:id="rId6"/>
    <p:sldId id="257" r:id="rId7"/>
    <p:sldId id="258" r:id="rId8"/>
    <p:sldId id="261" r:id="rId9"/>
    <p:sldId id="262" r:id="rId10"/>
    <p:sldId id="267" r:id="rId11"/>
    <p:sldId id="271" r:id="rId12"/>
    <p:sldId id="276" r:id="rId13"/>
    <p:sldId id="285" r:id="rId14"/>
    <p:sldId id="28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19"/>
    <p:restoredTop sz="94561"/>
  </p:normalViewPr>
  <p:slideViewPr>
    <p:cSldViewPr snapToGrid="0">
      <p:cViewPr varScale="1">
        <p:scale>
          <a:sx n="103" d="100"/>
          <a:sy n="103" d="100"/>
        </p:scale>
        <p:origin x="80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C2532-2902-A68E-1B42-B7C4D3958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8222CC-CC53-B1BC-453A-15F9177486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2AC5E5-24CE-04F5-A1BC-2D4EF66D1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4237-AB91-BB4A-B6E3-521BE20983EF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D26F7-0EAF-84C7-0F4B-4696ED12F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024A8-A9E6-DBE3-50A9-6AE886F6A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7FD8B-CD49-1247-B0F6-EA35FAF86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86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B7D92-AEC4-2A33-B0F6-B9F0D51F9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C27E33-9A2E-AA28-0E01-04B2B418FB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E5A6FB-EF2D-5BF8-BA95-D41A7D02D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4237-AB91-BB4A-B6E3-521BE20983EF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57DCC-D2FC-B854-BC4B-A2736B193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F1C3E7-B412-C1A1-B5E6-2F41A2664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7FD8B-CD49-1247-B0F6-EA35FAF86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882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F2E09A-4625-6998-88CC-EE8062AFC6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2F50DF-064D-FA73-A7A5-F52F38C3A9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7771B-4193-919C-640B-2E54E1812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4237-AB91-BB4A-B6E3-521BE20983EF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A45EF-1596-7697-D0C6-474FDD7AC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60042-2A35-9244-FA2A-210DE4D88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7FD8B-CD49-1247-B0F6-EA35FAF86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3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C2D85-F342-E114-E591-955B046E7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47810-44B0-2349-0603-E0BAC53D47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9B87F5-9C21-063F-DD99-9981A127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4237-AB91-BB4A-B6E3-521BE20983EF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EFF518-B30D-3F0A-C6BE-366FEC4C2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76886-4192-F522-D8C6-E1AC070FF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7FD8B-CD49-1247-B0F6-EA35FAF86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358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F5BF2-3639-6D7D-03D3-0FD25E6E2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B1E091-64A5-AAAC-29D2-39EFDB713B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8D896-4448-ADB6-D310-87FF7FF95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4237-AB91-BB4A-B6E3-521BE20983EF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F544E-3B6F-130C-5AD4-59DE7CB78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EE75D-8FE8-B6C0-F781-1B91BDF79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7FD8B-CD49-1247-B0F6-EA35FAF86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711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02CFC-91B7-FA37-83EE-5A2FE3118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CE57E-296C-D306-FC77-ECF4306C07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37C691-261C-DBFE-77E1-22707573B6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199282-A6A9-13A0-AD64-9F7050DDB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4237-AB91-BB4A-B6E3-521BE20983EF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F768A0-BF0B-744B-967B-752CFCCED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0ED4A7-960B-BC67-FC0F-8B8DD74CD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7FD8B-CD49-1247-B0F6-EA35FAF86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338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69478-A2C7-289D-126C-122DC7F19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BF7DB0-1C1C-B223-AF05-F75784682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5ACC0-8673-B218-D63E-27527FA56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8AF5F0-3A6B-8A74-A265-3CF021D246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14ECCD-267E-399B-637F-756A29C1DA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4FF9E4-D0AB-7ECF-2957-33E22236A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4237-AB91-BB4A-B6E3-521BE20983EF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FBEA61-78C2-606E-FF72-1C854C309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3B3F68-4804-FA56-C901-ECEAE9D22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7FD8B-CD49-1247-B0F6-EA35FAF86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982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A1597-05A3-40B3-074A-71D69962E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F82109-CDB6-9767-C503-B732EAD27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4237-AB91-BB4A-B6E3-521BE20983EF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9BB5BE-0D93-5E0C-6E8A-58615821C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F88A42-09AE-9AAC-1CFA-CB96F1F5D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7FD8B-CD49-1247-B0F6-EA35FAF86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898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20ECB2-B84A-00C7-E828-0382D9CC9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4237-AB91-BB4A-B6E3-521BE20983EF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D4FD27-6B41-E478-ECC9-BD77FD982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8B37AA-4DE6-3565-026D-3B2A249F7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7FD8B-CD49-1247-B0F6-EA35FAF86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487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25103-7C59-A7BB-8157-FAAAAEE29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BA9866-BECC-E444-2B27-7677D483A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833BF1-41B3-5D3C-A9F3-3711EAAC1A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83E1BC-BE66-5882-6DDB-F9BF8ED09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4237-AB91-BB4A-B6E3-521BE20983EF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25E93-3D34-F432-4013-2FF95A388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A7D96-24A4-8A47-D082-48F107B01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7FD8B-CD49-1247-B0F6-EA35FAF86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589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E937F-4C61-5C63-CFDC-7DBC22EF7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A9154A-A949-0785-3A87-86C508B312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66E9E8-6151-8D2E-BCFC-CC9760D105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98D7F2-9187-E46F-0F74-E15CA85B0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44237-AB91-BB4A-B6E3-521BE20983EF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1DCBC4-6495-DF5A-47AE-951C20D11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E465FF-A31B-6DFB-4056-1DBFE302F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7FD8B-CD49-1247-B0F6-EA35FAF86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11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6F57CF-ECC7-7560-0689-FAA122B66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76BFB4-FD3A-0C83-C22C-616A027A4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D696B-57B5-A724-BF5C-B733130B3E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F44237-AB91-BB4A-B6E3-521BE20983EF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00395A-2CBD-F312-4D82-D4D9465767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72D2F3-64B5-176C-D75C-62CA38A036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97FD8B-CD49-1247-B0F6-EA35FAF86B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65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ow.uscgaux.info/content.php?unit=082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ow.uscgaux.info/content.php?unit=08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ow.uscgaux.info/content.php?unit=082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ow.uscgaux.info/content.php?unit=082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ow.uscgaux.info/content.php?unit=082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ow.uscgaux.info/content.php?unit=082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ow.uscgaux.info/content.php?unit=082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ow.uscgaux.info/content.php?unit=082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ow.uscgaux.info/content.php?unit=082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4CAE02-B6A0-C5F2-38A8-87C502EA32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18"/>
          <a:stretch>
            <a:fillRect/>
          </a:stretch>
        </p:blipFill>
        <p:spPr>
          <a:xfrm>
            <a:off x="4267201" y="10"/>
            <a:ext cx="7924800" cy="33832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10B790-FE44-7F22-92A0-17036C8E99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254" r="2" b="17531"/>
          <a:stretch>
            <a:fillRect/>
          </a:stretch>
        </p:blipFill>
        <p:spPr>
          <a:xfrm>
            <a:off x="4650916" y="3474720"/>
            <a:ext cx="7555832" cy="3383280"/>
          </a:xfrm>
          <a:prstGeom prst="rect">
            <a:avLst/>
          </a:pr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87F66E-6DBE-6CD7-7E22-F69662242D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8" y="609600"/>
            <a:ext cx="3992700" cy="2090057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Coast Guard Auxiliary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D03C73-977F-507A-3AA3-2A43FBD133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4638783"/>
            <a:ext cx="4007449" cy="1343972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rgbClr val="FF0000"/>
                </a:solidFill>
              </a:rPr>
              <a:t>Presentation May 13</a:t>
            </a:r>
            <a:r>
              <a:rPr lang="en-US" b="1" baseline="30000" dirty="0">
                <a:solidFill>
                  <a:srgbClr val="FF0000"/>
                </a:solidFill>
              </a:rPr>
              <a:t>th</a:t>
            </a:r>
            <a:r>
              <a:rPr lang="en-US" b="1" dirty="0">
                <a:solidFill>
                  <a:srgbClr val="FF0000"/>
                </a:solidFill>
              </a:rPr>
              <a:t> 2026 </a:t>
            </a:r>
          </a:p>
        </p:txBody>
      </p:sp>
    </p:spTree>
    <p:extLst>
      <p:ext uri="{BB962C8B-B14F-4D97-AF65-F5344CB8AC3E}">
        <p14:creationId xmlns:p14="http://schemas.microsoft.com/office/powerpoint/2010/main" val="688298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DD37B-8766-CDF2-999B-C93D101DC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group of people in a classroom&#10;&#10;AI-generated content may be incorrect.">
            <a:extLst>
              <a:ext uri="{FF2B5EF4-FFF2-40B4-BE49-F238E27FC236}">
                <a16:creationId xmlns:a16="http://schemas.microsoft.com/office/drawing/2014/main" id="{A4B83388-2E89-184A-9794-C2A1F3CE7A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365124"/>
            <a:ext cx="9438147" cy="5206619"/>
          </a:xfrm>
        </p:spPr>
      </p:pic>
      <p:pic>
        <p:nvPicPr>
          <p:cNvPr id="4" name="Picture 2" descr="Official Seal of District 8ER">
            <a:hlinkClick r:id="rId3" tooltip="Return to District 8ER's Home Page."/>
            <a:extLst>
              <a:ext uri="{FF2B5EF4-FFF2-40B4-BE49-F238E27FC236}">
                <a16:creationId xmlns:a16="http://schemas.microsoft.com/office/drawing/2014/main" id="{C0C36D17-7287-E503-997A-25244C2B4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1670" y="174624"/>
            <a:ext cx="1651000" cy="165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588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88A09-A262-EF78-F83D-84DD5963B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Official Seal of District 8ER">
            <a:hlinkClick r:id="rId2" tooltip="Return to District 8ER's Home Page."/>
            <a:extLst>
              <a:ext uri="{FF2B5EF4-FFF2-40B4-BE49-F238E27FC236}">
                <a16:creationId xmlns:a16="http://schemas.microsoft.com/office/drawing/2014/main" id="{AE456984-2840-C88A-74D3-FE373FB80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992" y="174624"/>
            <a:ext cx="1651000" cy="165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9" descr="A cartoon characters on a poster&#10;&#10;AI-generated content may be incorrect.">
            <a:extLst>
              <a:ext uri="{FF2B5EF4-FFF2-40B4-BE49-F238E27FC236}">
                <a16:creationId xmlns:a16="http://schemas.microsoft.com/office/drawing/2014/main" id="{B09405A4-5523-E248-7EFF-C69BAA54DC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38200" y="365124"/>
            <a:ext cx="9305000" cy="5096891"/>
          </a:xfrm>
        </p:spPr>
      </p:pic>
    </p:spTree>
    <p:extLst>
      <p:ext uri="{BB962C8B-B14F-4D97-AF65-F5344CB8AC3E}">
        <p14:creationId xmlns:p14="http://schemas.microsoft.com/office/powerpoint/2010/main" val="860628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1F7EB-597F-6BB1-1DE7-EFB14AC4C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A collage of maps of a city&#10;&#10;AI-generated content may be incorrect.">
            <a:extLst>
              <a:ext uri="{FF2B5EF4-FFF2-40B4-BE49-F238E27FC236}">
                <a16:creationId xmlns:a16="http://schemas.microsoft.com/office/drawing/2014/main" id="{F4FA51E9-54D3-F7D4-F9E8-E33AB2C7CE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3635326" cy="6421686"/>
          </a:xfrm>
        </p:spPr>
      </p:pic>
      <p:pic>
        <p:nvPicPr>
          <p:cNvPr id="4" name="Picture 2" descr="Official Seal of District 8ER">
            <a:hlinkClick r:id="rId3" tooltip="Return to District 8ER's Home Page."/>
            <a:extLst>
              <a:ext uri="{FF2B5EF4-FFF2-40B4-BE49-F238E27FC236}">
                <a16:creationId xmlns:a16="http://schemas.microsoft.com/office/drawing/2014/main" id="{709F917A-576A-A487-D0E7-CCF101404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992" y="174624"/>
            <a:ext cx="1651000" cy="165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 up of a sign&#10;&#10;AI-generated content may be incorrect.">
            <a:extLst>
              <a:ext uri="{FF2B5EF4-FFF2-40B4-BE49-F238E27FC236}">
                <a16:creationId xmlns:a16="http://schemas.microsoft.com/office/drawing/2014/main" id="{879381B2-A929-B8AA-F901-28183116C5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2833" y="2867149"/>
            <a:ext cx="61341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83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3011" y="4495568"/>
            <a:ext cx="2896470" cy="1905232"/>
          </a:xfrm>
        </p:spPr>
        <p:txBody>
          <a:bodyPr anchor="ctr"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Why Marine Safety? Why Now?</a:t>
            </a:r>
          </a:p>
        </p:txBody>
      </p:sp>
      <p:pic>
        <p:nvPicPr>
          <p:cNvPr id="7" name="Picture 6" descr="A boat with people on it&#10;&#10;AI-generated content may be incorrect.">
            <a:extLst>
              <a:ext uri="{FF2B5EF4-FFF2-40B4-BE49-F238E27FC236}">
                <a16:creationId xmlns:a16="http://schemas.microsoft.com/office/drawing/2014/main" id="{B1CA13F6-6D9B-161D-AD6D-29AD2F12A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0" y="863807"/>
            <a:ext cx="3852596" cy="2427135"/>
          </a:xfrm>
          <a:prstGeom prst="rect">
            <a:avLst/>
          </a:prstGeom>
        </p:spPr>
      </p:pic>
      <p:pic>
        <p:nvPicPr>
          <p:cNvPr id="6" name="Picture 5" descr="A close up of a sign&#10;&#10;AI-generated content may be incorrect.">
            <a:extLst>
              <a:ext uri="{FF2B5EF4-FFF2-40B4-BE49-F238E27FC236}">
                <a16:creationId xmlns:a16="http://schemas.microsoft.com/office/drawing/2014/main" id="{C67A6826-08A1-6C55-F91E-8B47EF2AC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948" y="1793245"/>
            <a:ext cx="3852596" cy="56825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6039" y="4495568"/>
            <a:ext cx="4940186" cy="1905232"/>
          </a:xfrm>
        </p:spPr>
        <p:txBody>
          <a:bodyPr anchor="ctr">
            <a:normAutofit/>
          </a:bodyPr>
          <a:lstStyle/>
          <a:p>
            <a:r>
              <a:rPr lang="en-US" sz="1600"/>
              <a:t>• Over 75,000 lives saved since 1971</a:t>
            </a:r>
          </a:p>
          <a:p>
            <a:r>
              <a:rPr lang="en-US" sz="1600"/>
              <a:t>• 50% decrease in recreational boating fatalities despite traffic doubling</a:t>
            </a:r>
          </a:p>
          <a:p>
            <a:r>
              <a:rPr lang="en-US" sz="1600"/>
              <a:t>• 'Semper Paratus' means readiness that protects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13AA7D-2665-A667-5EAC-EDF4DE202292}"/>
              </a:ext>
            </a:extLst>
          </p:cNvPr>
          <p:cNvSpPr txBox="1"/>
          <p:nvPr/>
        </p:nvSpPr>
        <p:spPr>
          <a:xfrm>
            <a:off x="6059425" y="55351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974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4C4F3-3362-8B9D-EE2F-9FA7CC644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6B459-0B43-B731-85F1-45E1C2F3D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us coast guard auxiliary2">
            <a:extLst>
              <a:ext uri="{FF2B5EF4-FFF2-40B4-BE49-F238E27FC236}">
                <a16:creationId xmlns:a16="http://schemas.microsoft.com/office/drawing/2014/main" id="{F63C0EFE-BEDA-C0A0-D3BC-A2E4FC42B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4735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939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ilitary servicemen holding bayonets">
            <a:extLst>
              <a:ext uri="{FF2B5EF4-FFF2-40B4-BE49-F238E27FC236}">
                <a16:creationId xmlns:a16="http://schemas.microsoft.com/office/drawing/2014/main" id="{E443644F-32CD-729B-5AB6-FCBAA3557A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88" r="37772"/>
          <a:stretch>
            <a:fillRect/>
          </a:stretch>
        </p:blipFill>
        <p:spPr>
          <a:xfrm>
            <a:off x="5555514" y="1349882"/>
            <a:ext cx="4626662" cy="5314679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82485" y="1122363"/>
            <a:ext cx="3017520" cy="3204134"/>
          </a:xfrm>
        </p:spPr>
        <p:txBody>
          <a:bodyPr anchor="b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3600" b="1"/>
              <a:t>Coast Guard Marine Safety: Balancing Prevention and Response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2485" y="4872923"/>
            <a:ext cx="2949980" cy="1208141"/>
          </a:xfrm>
        </p:spPr>
        <p:txBody>
          <a:bodyPr>
            <a:normAutofit/>
          </a:bodyPr>
          <a:lstStyle/>
          <a:p>
            <a:pPr algn="l"/>
            <a:r>
              <a:rPr lang="en-US" sz="1700"/>
              <a:t>Julian Ungar-Sargon</a:t>
            </a:r>
          </a:p>
          <a:p>
            <a:pPr algn="l"/>
            <a:r>
              <a:rPr lang="en-US" sz="1700"/>
              <a:t>Marine Safety Officer, Division 1 District 8-ER</a:t>
            </a:r>
          </a:p>
        </p:txBody>
      </p:sp>
      <p:pic>
        <p:nvPicPr>
          <p:cNvPr id="5" name="Picture 4" descr="A close up of a sign&#10;&#10;AI-generated content may be incorrect.">
            <a:extLst>
              <a:ext uri="{FF2B5EF4-FFF2-40B4-BE49-F238E27FC236}">
                <a16:creationId xmlns:a16="http://schemas.microsoft.com/office/drawing/2014/main" id="{79891DC1-AE15-351B-502A-832BBA673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1682" y="399530"/>
            <a:ext cx="5131619" cy="75691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b="1" dirty="0">
                <a:solidFill>
                  <a:srgbClr val="FF0000"/>
                </a:solidFill>
              </a:rPr>
              <a:t>Our Mission – The Heart of Marine Safety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dirty="0"/>
              <a:t>1. To promote and improve Recreational Boating Safety.</a:t>
            </a:r>
          </a:p>
          <a:p>
            <a:r>
              <a:rPr dirty="0"/>
              <a:t>2. To support the Coast Guard in all its missions except direct law enforcement and military engagement.</a:t>
            </a:r>
          </a:p>
          <a:p>
            <a:r>
              <a:rPr dirty="0"/>
              <a:t>Marine Safety fulfills these through Prevention, Response, and Community Engagement.</a:t>
            </a:r>
          </a:p>
        </p:txBody>
      </p:sp>
      <p:pic>
        <p:nvPicPr>
          <p:cNvPr id="5" name="Picture 4" descr="A close up of a sign&#10;&#10;AI-generated content may be incorrect.">
            <a:extLst>
              <a:ext uri="{FF2B5EF4-FFF2-40B4-BE49-F238E27FC236}">
                <a16:creationId xmlns:a16="http://schemas.microsoft.com/office/drawing/2014/main" id="{748B5C99-80E9-8D25-0E96-9A5A9D011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0844" y="5747707"/>
            <a:ext cx="5131619" cy="75691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CAB6D7AF-734C-43E5-AE74-E8EC5D462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88CF95-26A9-9EFE-815C-F8252126D8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1" y="762001"/>
            <a:ext cx="5333999" cy="1475116"/>
          </a:xfrm>
        </p:spPr>
        <p:txBody>
          <a:bodyPr anchor="t"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Sea partners Program</a:t>
            </a:r>
            <a:br>
              <a:rPr lang="en-US" sz="4400" b="1" dirty="0">
                <a:solidFill>
                  <a:srgbClr val="FF0000"/>
                </a:solidFill>
              </a:rPr>
            </a:br>
            <a:r>
              <a:rPr lang="en-US" sz="4400" b="1" dirty="0">
                <a:solidFill>
                  <a:srgbClr val="FF0000"/>
                </a:solidFill>
              </a:rPr>
              <a:t>2026</a:t>
            </a: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6830A5B-65B2-40C0-80F8-67EFC8A6B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1801" y="0"/>
            <a:ext cx="5410196" cy="6862190"/>
          </a:xfrm>
          <a:prstGeom prst="rect">
            <a:avLst/>
          </a:prstGeom>
          <a:ln>
            <a:noFill/>
          </a:ln>
          <a:effectLst>
            <a:outerShdw blurRad="317500" dist="254000" dir="858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50BDEB-B442-8A1A-C815-7C863AABE2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33481" y="714028"/>
            <a:ext cx="4033895" cy="1482455"/>
          </a:xfrm>
        </p:spPr>
        <p:txBody>
          <a:bodyPr anchor="t">
            <a:normAutofit/>
          </a:bodyPr>
          <a:lstStyle/>
          <a:p>
            <a:pPr algn="l"/>
            <a:endParaRPr lang="en-US" sz="1700" dirty="0"/>
          </a:p>
          <a:p>
            <a:pPr algn="l"/>
            <a:endParaRPr lang="en-US" sz="1700" dirty="0"/>
          </a:p>
          <a:p>
            <a:pPr algn="l"/>
            <a:endParaRPr lang="en-US" sz="1700" dirty="0"/>
          </a:p>
          <a:p>
            <a:pPr algn="l"/>
            <a:r>
              <a:rPr lang="en-US" sz="1700" b="1" dirty="0">
                <a:solidFill>
                  <a:srgbClr val="FF0000"/>
                </a:solidFill>
              </a:rPr>
              <a:t>Julian Ungar-Sargon ADSO-MS  D8ER </a:t>
            </a:r>
          </a:p>
        </p:txBody>
      </p:sp>
      <p:pic>
        <p:nvPicPr>
          <p:cNvPr id="4" name="Picture 3" descr="A blue card with text and a logo&#10;&#10;AI-generated content may be incorrect.">
            <a:extLst>
              <a:ext uri="{FF2B5EF4-FFF2-40B4-BE49-F238E27FC236}">
                <a16:creationId xmlns:a16="http://schemas.microsoft.com/office/drawing/2014/main" id="{9BC12156-551F-9C96-E36E-C746FE703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219" y="3020845"/>
            <a:ext cx="5226961" cy="2796423"/>
          </a:xfrm>
          <a:prstGeom prst="rect">
            <a:avLst/>
          </a:prstGeom>
        </p:spPr>
      </p:pic>
      <p:pic>
        <p:nvPicPr>
          <p:cNvPr id="5" name="Picture 2" descr="Official Seal of District 8ER">
            <a:hlinkClick r:id="rId3" tooltip="Return to District 8ER's Home Page."/>
            <a:extLst>
              <a:ext uri="{FF2B5EF4-FFF2-40B4-BE49-F238E27FC236}">
                <a16:creationId xmlns:a16="http://schemas.microsoft.com/office/drawing/2014/main" id="{B773FC5B-7D9F-EFFA-4793-D67CF9B33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28906" y="2708448"/>
            <a:ext cx="3421218" cy="342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094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9E6B-2BFC-42BD-A797-3EC976AD4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screenshot of a web site&#10;&#10;AI-generated content may be incorrect.">
            <a:extLst>
              <a:ext uri="{FF2B5EF4-FFF2-40B4-BE49-F238E27FC236}">
                <a16:creationId xmlns:a16="http://schemas.microsoft.com/office/drawing/2014/main" id="{A0FFD517-FA2C-ACAF-F8E6-E42A44F18D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4"/>
            <a:ext cx="9232392" cy="6361623"/>
          </a:xfrm>
        </p:spPr>
      </p:pic>
      <p:pic>
        <p:nvPicPr>
          <p:cNvPr id="4" name="Picture 2" descr="Official Seal of District 8ER">
            <a:hlinkClick r:id="rId3" tooltip="Return to District 8ER's Home Page."/>
            <a:extLst>
              <a:ext uri="{FF2B5EF4-FFF2-40B4-BE49-F238E27FC236}">
                <a16:creationId xmlns:a16="http://schemas.microsoft.com/office/drawing/2014/main" id="{5946ECCE-16FD-4006-1138-C5DBAEA13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992" y="174624"/>
            <a:ext cx="1651000" cy="165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576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2B6F7-2776-274F-231E-96BBAF85B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A logo of a coast guard&#10;&#10;AI-generated content may be incorrect.">
            <a:extLst>
              <a:ext uri="{FF2B5EF4-FFF2-40B4-BE49-F238E27FC236}">
                <a16:creationId xmlns:a16="http://schemas.microsoft.com/office/drawing/2014/main" id="{0FCE26C5-6C96-10F2-2705-1EAD1A123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618616"/>
            <a:ext cx="8460760" cy="4965319"/>
          </a:xfrm>
        </p:spPr>
      </p:pic>
      <p:pic>
        <p:nvPicPr>
          <p:cNvPr id="4" name="Picture 2" descr="Official Seal of District 8ER">
            <a:hlinkClick r:id="rId3" tooltip="Return to District 8ER's Home Page."/>
            <a:extLst>
              <a:ext uri="{FF2B5EF4-FFF2-40B4-BE49-F238E27FC236}">
                <a16:creationId xmlns:a16="http://schemas.microsoft.com/office/drawing/2014/main" id="{2676B73C-ED4E-616B-2AB9-ED4B10D68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7602" y="174624"/>
            <a:ext cx="1651000" cy="165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512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6ECA6-060A-370B-1706-809B95EFF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white background with black text&#10;&#10;AI-generated content may be incorrect.">
            <a:extLst>
              <a:ext uri="{FF2B5EF4-FFF2-40B4-BE49-F238E27FC236}">
                <a16:creationId xmlns:a16="http://schemas.microsoft.com/office/drawing/2014/main" id="{1A40A5FC-CDC5-B4DB-1971-944A8B5C90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5"/>
            <a:ext cx="8896525" cy="4974972"/>
          </a:xfrm>
        </p:spPr>
      </p:pic>
      <p:pic>
        <p:nvPicPr>
          <p:cNvPr id="4" name="Picture 2" descr="Official Seal of District 8ER">
            <a:hlinkClick r:id="rId3" tooltip="Return to District 8ER's Home Page."/>
            <a:extLst>
              <a:ext uri="{FF2B5EF4-FFF2-40B4-BE49-F238E27FC236}">
                <a16:creationId xmlns:a16="http://schemas.microsoft.com/office/drawing/2014/main" id="{A8DFD53D-498A-6A5E-CB00-990CA2667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518" y="174624"/>
            <a:ext cx="1651000" cy="165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896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2AA9F-9766-F67B-AB5F-03CF02173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close-up of a white card&#10;&#10;AI-generated content may be incorrect.">
            <a:extLst>
              <a:ext uri="{FF2B5EF4-FFF2-40B4-BE49-F238E27FC236}">
                <a16:creationId xmlns:a16="http://schemas.microsoft.com/office/drawing/2014/main" id="{CAEE5CF1-870E-D1D2-0661-B79A5D7B66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4"/>
            <a:ext cx="9359188" cy="5291963"/>
          </a:xfrm>
        </p:spPr>
      </p:pic>
      <p:pic>
        <p:nvPicPr>
          <p:cNvPr id="4" name="Picture 2" descr="Official Seal of District 8ER">
            <a:hlinkClick r:id="rId3" tooltip="Return to District 8ER's Home Page."/>
            <a:extLst>
              <a:ext uri="{FF2B5EF4-FFF2-40B4-BE49-F238E27FC236}">
                <a16:creationId xmlns:a16="http://schemas.microsoft.com/office/drawing/2014/main" id="{C52970E8-3D4F-ABFA-FBFC-90C6C6EAE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5060" y="365125"/>
            <a:ext cx="1651000" cy="165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153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8AFA0-FF67-5F2E-D17D-53D4536DE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close-up of a document&#10;&#10;AI-generated content may be incorrect.">
            <a:extLst>
              <a:ext uri="{FF2B5EF4-FFF2-40B4-BE49-F238E27FC236}">
                <a16:creationId xmlns:a16="http://schemas.microsoft.com/office/drawing/2014/main" id="{4613BC40-0CE9-44AB-99A7-99F0A8A889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4"/>
            <a:ext cx="9388538" cy="5304155"/>
          </a:xfrm>
        </p:spPr>
      </p:pic>
      <p:pic>
        <p:nvPicPr>
          <p:cNvPr id="4" name="Picture 2" descr="Official Seal of District 8ER">
            <a:hlinkClick r:id="rId3" tooltip="Return to District 8ER's Home Page."/>
            <a:extLst>
              <a:ext uri="{FF2B5EF4-FFF2-40B4-BE49-F238E27FC236}">
                <a16:creationId xmlns:a16="http://schemas.microsoft.com/office/drawing/2014/main" id="{BB4F9A83-2B0A-41FF-D29A-D4B2753CB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1669" y="174624"/>
            <a:ext cx="1651000" cy="165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9197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119</Words>
  <Application>Microsoft Office PowerPoint</Application>
  <PresentationFormat>Widescreen</PresentationFormat>
  <Paragraphs>18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Office Theme</vt:lpstr>
      <vt:lpstr>Coast Guard Auxiliary Presentation</vt:lpstr>
      <vt:lpstr>Coast Guard Marine Safety: Balancing Prevention and Response</vt:lpstr>
      <vt:lpstr>Our Mission – The Heart of Marine Safety</vt:lpstr>
      <vt:lpstr>Sea partners Program 2026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Marine Safety? Why Now?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julian unga</dc:creator>
  <cp:lastModifiedBy>Patrick Kelleher</cp:lastModifiedBy>
  <cp:revision>4</cp:revision>
  <dcterms:created xsi:type="dcterms:W3CDTF">2026-02-09T19:18:46Z</dcterms:created>
  <dcterms:modified xsi:type="dcterms:W3CDTF">2026-05-13T22:04:43Z</dcterms:modified>
</cp:coreProperties>
</file>